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embeddings/oleObject1.glb" ContentType="model/gltf.binary"/>
  <Override PartName="/ppt/media/media1.mp4" ContentType="video/mp4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63" r:id="rId3"/>
    <p:sldId id="278" r:id="rId4"/>
    <p:sldId id="295" r:id="rId5"/>
    <p:sldId id="275" r:id="rId6"/>
    <p:sldId id="296" r:id="rId7"/>
    <p:sldId id="288" r:id="rId8"/>
    <p:sldId id="266" r:id="rId9"/>
    <p:sldId id="299" r:id="rId10"/>
    <p:sldId id="285" r:id="rId11"/>
    <p:sldId id="297" r:id="rId12"/>
    <p:sldId id="298" r:id="rId13"/>
    <p:sldId id="274" r:id="rId14"/>
    <p:sldId id="280" r:id="rId15"/>
    <p:sldId id="267" r:id="rId16"/>
    <p:sldId id="283" r:id="rId17"/>
    <p:sldId id="29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80" y="592"/>
      </p:cViewPr>
      <p:guideLst>
        <p:guide orient="horz" pos="2157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924651D9-9B70-4630-9D04-3B537DC727B1}" type="datetime1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B8B96DA-43AD-4432-A411-76DE7A7E98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6768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DEA28F-7368-486A-9024-BBB224E64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6F71B9-1E33-4694-8956-ACBAF5A1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7AA5F-AF5A-4338-80A0-C54B7B108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2AF388-5FBD-448C-AE42-90F002B73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A7F18-81DD-4A83-BF43-3CE52D3C8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036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F7EB6-CDB1-47D1-92E5-ECD4557CF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565D33-3E04-4E35-A2C3-E70CDD28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4B6897-686D-4423-914C-3746302F9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EF3DB0-57E3-4663-9503-7091A3FBC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BCBBAC-B15B-4BE8-B2F7-ED52A7DD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2EA2E-B560-4C0F-9E49-2CE895975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386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5C025-BC6C-4EDE-BA1F-B01CBADE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E22506-CF0E-41A6-8F03-F49064B86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0E66E6-96A1-41DE-8F23-BE3E709E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DD5C8-2527-46FF-9BED-73425D0B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1646A-C6C5-4680-A702-2F99070C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359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555B0B-622F-49BE-B5F4-11931D085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9FF6F4-2C02-419E-A884-C90ABD8233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ED01EE-69DD-4A08-A500-99932340E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C1984-57C4-45A3-860E-5B806BF6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0B816B-7CA5-48B3-BE0B-C1881C574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5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55FDB-E9B3-4437-972F-A8996F4FB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C48275-7472-412B-8B17-F2763498D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08398F-D877-4163-A86C-2B6FDF68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5DFEF3-D919-4332-BFE2-8B557D35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BD3E71-5DED-4191-8AF3-830405FA2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04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F4DCE-303E-4E3E-9BCF-ECD696229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4C1418-EFF4-4ABB-A8A2-13C4C4041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D06B2-F28F-4D1F-B421-51AFB1700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4C5F4-FF49-44E0-BCE8-DC83AC91D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9ACD7-F58F-47F4-B3BB-99883C8AF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8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CA43D-793D-4FC3-8DC0-926E8AE81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BC2C2D-EFFC-4073-BAFF-B2C620717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811E39-D016-478E-8672-C693DD5F9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723C66-7ACB-40A8-B954-E90CF9F4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B1B585-6927-45CA-99CB-745825E3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D68B25-D9CC-4DF6-8E85-4C9C6256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21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ADA13-978F-48D9-9E3A-AD62FCAF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EC2F43-3A00-4ED4-ADC9-7B7B98A34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94338E-43A8-4F7C-B209-3D51B4BF7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7B99EF-506B-49A6-B15B-4D99F197D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D76911-C48E-4563-B30A-8464DF5112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8484652-652A-481F-BC58-3ED65E586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67E301-FEC8-42F5-80A4-0955364E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31CAD9-CA43-415A-85A3-3F49493AB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216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B3DA3-9FDB-44D4-BE99-A34ADBE64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A47F6C-074B-48B1-B891-A22981F5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CE4E09-0FB9-4FE6-93F0-94EF820F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81B715-5DE7-4918-A66B-A78F6250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74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07BD82-3F6B-46AB-B7D7-174D38893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EA6DCC-F9F6-4063-BD2B-791E4021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3D2F4B-4A68-49F1-9203-01C7FD6C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54F577-EB67-433C-BE14-B0C6DFA32EDB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55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용 슬라이드"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07BD82-3F6B-46AB-B7D7-174D38893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EA6DCC-F9F6-4063-BD2B-791E4021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3D2F4B-4A68-49F1-9203-01C7FD6C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CD8FA-22D6-496F-B5B5-D4B00BA5F665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5A8DD2-3563-495B-A34C-2BBA4EEE39DD}"/>
              </a:ext>
            </a:extLst>
          </p:cNvPr>
          <p:cNvSpPr/>
          <p:nvPr userDrawn="1"/>
        </p:nvSpPr>
        <p:spPr>
          <a:xfrm>
            <a:off x="320842" y="317500"/>
            <a:ext cx="11540958" cy="624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D0B1CAC-775B-4254-A124-D71C1672D2F8}"/>
              </a:ext>
            </a:extLst>
          </p:cNvPr>
          <p:cNvCxnSpPr>
            <a:cxnSpLocks/>
          </p:cNvCxnSpPr>
          <p:nvPr userDrawn="1"/>
        </p:nvCxnSpPr>
        <p:spPr>
          <a:xfrm>
            <a:off x="584200" y="1333500"/>
            <a:ext cx="109982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68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C6F1B-DAEC-4388-9925-B7404D09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F9A122-F5F2-41FD-A371-481D4B07B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4ED3FE-CF6A-45F9-AD13-383982D52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673ED-46F7-4876-857D-565B1C08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DEB0D0-36DF-471C-9EAC-3B3692B6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B20E94-CFEC-4B41-A0AE-51C9EDAB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79721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9A52A-3938-4516-9549-17A136EAF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4A0B-60A4-428D-9D74-774E1405C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332F21-BC8C-4B99-AE11-8015A53896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31A5C-28E2-4BF8-B7D5-2C3219CCB6E7}" type="datetimeFigureOut">
              <a:rPr lang="ko-KR" altLang="en-US" smtClean="0"/>
              <a:t>2022. 12. 29.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F5146D-D496-4313-BC7B-A4C615680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C31EB4-0E1F-45ED-81F3-FD8B13A6F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84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microsoft.com/office/2017/06/relationships/model3d" Target="../embeddings/oleObject1.glb"  /><Relationship Id="rId3" Type="http://schemas.openxmlformats.org/officeDocument/2006/relationships/image" Target="../media/image16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17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5.png"  /><Relationship Id="rId3" Type="http://schemas.openxmlformats.org/officeDocument/2006/relationships/image" Target="../media/image6.jpe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11.png"  /><Relationship Id="rId9" Type="http://schemas.openxmlformats.org/officeDocument/2006/relationships/image" Target="../media/image1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1A27EDF-850C-4513-AFB6-048C56BA2FE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46B7C96-FB94-4CF8-B3D6-91F546284164}"/>
              </a:ext>
            </a:extLst>
          </p:cNvPr>
          <p:cNvSpPr/>
          <p:nvPr/>
        </p:nvSpPr>
        <p:spPr>
          <a:xfrm>
            <a:off x="2502567" y="1913021"/>
            <a:ext cx="7186863" cy="3031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C7E0D7D-AF55-493B-897D-052E8F6D1D24}"/>
              </a:ext>
            </a:extLst>
          </p:cNvPr>
          <p:cNvGrpSpPr/>
          <p:nvPr/>
        </p:nvGrpSpPr>
        <p:grpSpPr>
          <a:xfrm>
            <a:off x="4280437" y="2967335"/>
            <a:ext cx="7421130" cy="3718984"/>
            <a:chOff x="4280437" y="2967335"/>
            <a:chExt cx="7421130" cy="371898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D76B03E-62B5-48DB-849C-9FA603218949}"/>
                </a:ext>
              </a:extLst>
            </p:cNvPr>
            <p:cNvSpPr txBox="1"/>
            <p:nvPr/>
          </p:nvSpPr>
          <p:spPr>
            <a:xfrm>
              <a:off x="4280437" y="2967335"/>
              <a:ext cx="363112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This Week</a:t>
              </a:r>
              <a:endParaRPr lang="ko-KR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DE913E5-9D68-40EE-8E70-20D6156FDA6C}"/>
                </a:ext>
              </a:extLst>
            </p:cNvPr>
            <p:cNvSpPr txBox="1"/>
            <p:nvPr/>
          </p:nvSpPr>
          <p:spPr>
            <a:xfrm>
              <a:off x="8681188" y="5362880"/>
              <a:ext cx="302037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국민대학교 소프트웨어학부 </a:t>
              </a:r>
              <a:r>
                <a:rPr lang="ko-KR" altLang="en-US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홍재연</a:t>
              </a:r>
              <a:endPara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</a:t>
              </a:r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숙명여자대학교 </a:t>
              </a:r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IT</a:t>
              </a:r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공학과 황정민</a:t>
              </a:r>
              <a:endPara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국민대학교 소프트웨어학부 송혜원</a:t>
              </a:r>
              <a:endPara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국민대학교 소프트웨어학부 </a:t>
              </a:r>
              <a:r>
                <a:rPr lang="ko-KR" altLang="en-US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이일환</a:t>
              </a:r>
              <a:endPara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국민대학교 소프트웨어학부 </a:t>
              </a:r>
              <a:r>
                <a:rPr lang="ko-KR" altLang="en-US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박근우</a:t>
              </a:r>
              <a:endPara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324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4130" y="544344"/>
            <a:ext cx="115268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 spc="-300">
                <a:solidFill>
                  <a:srgbClr val="515151"/>
                </a:solidFill>
              </a:rPr>
              <a:t>Server</a:t>
            </a:r>
            <a:endParaRPr lang="ko-KR" altLang="en-US" sz="3600" spc="-300">
              <a:solidFill>
                <a:srgbClr val="515151"/>
              </a:solidFill>
            </a:endParaRPr>
          </a:p>
        </p:txBody>
      </p:sp>
      <p:sp>
        <p:nvSpPr>
          <p:cNvPr id="234" name="직사각형 233"/>
          <p:cNvSpPr/>
          <p:nvPr/>
        </p:nvSpPr>
        <p:spPr>
          <a:xfrm>
            <a:off x="724130" y="1612375"/>
            <a:ext cx="5264609" cy="4701281"/>
          </a:xfrm>
          <a:prstGeom prst="rect">
            <a:avLst/>
          </a:prstGeom>
          <a:solidFill>
            <a:schemeClr val="accent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6" name="직사각형 235"/>
          <p:cNvSpPr/>
          <p:nvPr/>
        </p:nvSpPr>
        <p:spPr>
          <a:xfrm>
            <a:off x="6289158" y="1612374"/>
            <a:ext cx="5178711" cy="4701281"/>
          </a:xfrm>
          <a:prstGeom prst="rect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5231" y="1629997"/>
            <a:ext cx="2413802" cy="6683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en-US" altLang="ko-KR" sz="2800" b="1" spc="-150">
                <a:solidFill>
                  <a:schemeClr val="bg1"/>
                </a:solidFill>
                <a:latin typeface="+mn-ea"/>
              </a:rPr>
              <a:t>RESTful API </a:t>
            </a:r>
            <a:r>
              <a:rPr lang="ko-KR" altLang="en-US" sz="2800" b="1" spc="-150">
                <a:solidFill>
                  <a:schemeClr val="bg1"/>
                </a:solidFill>
                <a:latin typeface="+mn-ea"/>
              </a:rPr>
              <a:t>개발</a:t>
            </a:r>
            <a:endParaRPr lang="en-US" altLang="ko-KR" sz="2800" b="1" spc="-15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89114" y="1629997"/>
            <a:ext cx="2178802" cy="6683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2800" b="1" spc="-150">
                <a:solidFill>
                  <a:schemeClr val="bg1"/>
                </a:solidFill>
                <a:latin typeface="+mn-ea"/>
              </a:rPr>
              <a:t>API </a:t>
            </a:r>
            <a:r>
              <a:rPr lang="ko-KR" altLang="en-US" sz="2800" b="1" spc="-150">
                <a:solidFill>
                  <a:schemeClr val="bg1"/>
                </a:solidFill>
                <a:latin typeface="+mn-ea"/>
              </a:rPr>
              <a:t>서버 배포</a:t>
            </a:r>
            <a:endParaRPr lang="en-US" altLang="ko-KR" sz="2800" b="1" spc="-15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21782" y="3192126"/>
            <a:ext cx="4669302" cy="304467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21782" y="2439065"/>
            <a:ext cx="1530350" cy="18161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43535" y="2401332"/>
            <a:ext cx="2345514" cy="79079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커뮤니티 기능 구현</a:t>
            </a:r>
            <a:endParaRPr lang="ko-KR" altLang="en-US" sz="1600" spc="-150">
              <a:solidFill>
                <a:schemeClr val="bg1"/>
              </a:solidFill>
              <a:latin typeface="+mn-ea"/>
            </a:endParaRPr>
          </a:p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회원가입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/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로그인 구현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3862" y="2287703"/>
            <a:ext cx="4669302" cy="32356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23996" y="5228003"/>
            <a:ext cx="4909036" cy="79079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가상서버 인스턴스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: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AWS EC2,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관계형 데이터베이스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: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AWS RDS 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호스팅  후 클라이언트와 연동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2126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4130" y="544344"/>
            <a:ext cx="459055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 spc="-300">
                <a:solidFill>
                  <a:srgbClr val="515151"/>
                </a:solidFill>
              </a:rPr>
              <a:t>🤯 Back-end Problem Solving</a:t>
            </a:r>
            <a:endParaRPr lang="ko-KR" altLang="en-US" sz="3600" spc="-300">
              <a:solidFill>
                <a:srgbClr val="515151"/>
              </a:solidFill>
            </a:endParaRPr>
          </a:p>
        </p:txBody>
      </p:sp>
      <p:sp>
        <p:nvSpPr>
          <p:cNvPr id="236" name="직사각형 235"/>
          <p:cNvSpPr/>
          <p:nvPr/>
        </p:nvSpPr>
        <p:spPr>
          <a:xfrm>
            <a:off x="917289" y="1657434"/>
            <a:ext cx="5178711" cy="1690014"/>
          </a:xfrm>
          <a:prstGeom prst="rect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99208" y="2060877"/>
            <a:ext cx="4214872" cy="8831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🚨 서버측 응답 전송시 </a:t>
            </a:r>
            <a:r>
              <a:rPr lang="en-US" altLang="ko-KR" sz="2000" b="1" spc="-150">
                <a:solidFill>
                  <a:schemeClr val="bg1"/>
                </a:solidFill>
                <a:latin typeface="+mn-ea"/>
              </a:rPr>
              <a:t>null exception</a:t>
            </a: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 발생</a:t>
            </a:r>
            <a:endParaRPr lang="ko-KR" altLang="en-US" sz="2000" b="1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-&gt;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조인한 컬럼에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@JsonIgnore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부여하여 해결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17289" y="3750891"/>
            <a:ext cx="5178711" cy="2192697"/>
          </a:xfrm>
          <a:prstGeom prst="rect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5618" y="4221009"/>
            <a:ext cx="3982052" cy="125245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🚨 </a:t>
            </a:r>
            <a:r>
              <a:rPr lang="en-US" altLang="ko-KR" sz="2000" b="1" spc="-150">
                <a:solidFill>
                  <a:schemeClr val="bg1"/>
                </a:solidFill>
                <a:latin typeface="+mn-ea"/>
              </a:rPr>
              <a:t>RDS - EC2</a:t>
            </a: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 간 연동 문제</a:t>
            </a:r>
            <a:endParaRPr lang="ko-KR" altLang="en-US" sz="2000" b="1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원인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배포용 빌드 파일에 서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.gitiignore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로 인한</a:t>
            </a:r>
            <a:br>
              <a:rPr lang="en-US" altLang="ko-KR" sz="1600" spc="-150">
                <a:solidFill>
                  <a:schemeClr val="bg1"/>
                </a:solidFill>
                <a:latin typeface="+mn-ea"/>
              </a:rPr>
            </a:b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설정파일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(application.yml)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누락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-&gt;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소스 수정 후 해결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577919" y="2233246"/>
            <a:ext cx="4676965" cy="2761541"/>
          </a:xfrm>
          <a:prstGeom prst="rect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06876" y="2618454"/>
            <a:ext cx="4019049" cy="19911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🚨 </a:t>
            </a:r>
            <a:r>
              <a:rPr lang="en-US" altLang="ko-KR" sz="2000" b="1" spc="-150">
                <a:solidFill>
                  <a:schemeClr val="bg1"/>
                </a:solidFill>
                <a:latin typeface="+mn-ea"/>
              </a:rPr>
              <a:t>CodeDeploy </a:t>
            </a:r>
            <a:r>
              <a:rPr lang="ko-KR" altLang="en-US" sz="2000" b="1" spc="-150">
                <a:solidFill>
                  <a:schemeClr val="bg1"/>
                </a:solidFill>
                <a:latin typeface="+mn-ea"/>
              </a:rPr>
              <a:t>적용 시도</a:t>
            </a:r>
            <a:endParaRPr lang="ko-KR" altLang="en-US" sz="2000" b="1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목적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: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github action 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스크립트를 이용한 배포 자동화</a:t>
            </a:r>
            <a:endParaRPr lang="ko-KR" altLang="en-US" sz="1600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결과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:</a:t>
            </a: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 스크립트에서 오류 발생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,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원인을 찾지 못해 수동 배포함 </a:t>
            </a:r>
            <a:endParaRPr lang="ko-KR" altLang="en-US" sz="1600" spc="-150">
              <a:solidFill>
                <a:schemeClr val="bg1"/>
              </a:solidFill>
              <a:latin typeface="+mn-ea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600" spc="-150">
                <a:solidFill>
                  <a:schemeClr val="bg1"/>
                </a:solidFill>
                <a:latin typeface="+mn-ea"/>
              </a:rPr>
              <a:t>✨ 추후 개선할 것 </a:t>
            </a:r>
            <a:r>
              <a:rPr lang="en-US" altLang="ko-KR" sz="1600" spc="-150">
                <a:solidFill>
                  <a:schemeClr val="bg1"/>
                </a:solidFill>
                <a:latin typeface="+mn-ea"/>
              </a:rPr>
              <a:t>!</a:t>
            </a:r>
            <a:endParaRPr lang="en-US" altLang="ko-KR" sz="1600" spc="-15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1564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모델 2" descr="Light Gray Sphere">
                <a:extLst>
                  <a:ext uri="{FF2B5EF4-FFF2-40B4-BE49-F238E27FC236}">
                    <a16:creationId xmlns:a16="http://schemas.microsoft.com/office/drawing/2014/main" id="{0BE58B84-7A4E-475F-9D88-777652450C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23169863"/>
                  </p:ext>
                </p:extLst>
              </p:nvPr>
            </p:nvGraphicFramePr>
            <p:xfrm>
              <a:off x="4611724" y="1383250"/>
              <a:ext cx="2968551" cy="29685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68551" cy="2968550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4415056" ay="1997679" az="-37066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091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모델 2" descr="Light Gray Sphere">
                <a:extLst>
                  <a:ext uri="{FF2B5EF4-FFF2-40B4-BE49-F238E27FC236}">
                    <a16:creationId xmlns:a16="http://schemas.microsoft.com/office/drawing/2014/main" id="{0BE58B84-7A4E-475F-9D88-777652450C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1724" y="1383250"/>
                <a:ext cx="2968551" cy="296855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831FEE4-D29A-42ED-9F3B-39A9E38A400A}"/>
              </a:ext>
            </a:extLst>
          </p:cNvPr>
          <p:cNvSpPr txBox="1"/>
          <p:nvPr/>
        </p:nvSpPr>
        <p:spPr>
          <a:xfrm>
            <a:off x="4164220" y="4666524"/>
            <a:ext cx="38635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시연 </a:t>
            </a:r>
            <a:r>
              <a:rPr lang="en-US" altLang="ko-KR" sz="4000" b="1" dirty="0">
                <a:solidFill>
                  <a:schemeClr val="bg1"/>
                </a:solidFill>
              </a:rPr>
              <a:t>+ </a:t>
            </a:r>
            <a:r>
              <a:rPr lang="ko-KR" altLang="en-US" sz="4000" b="1" dirty="0">
                <a:solidFill>
                  <a:schemeClr val="bg1"/>
                </a:solidFill>
              </a:rPr>
              <a:t>기술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B50392-0C31-472A-8271-352149CEDF9C}"/>
              </a:ext>
            </a:extLst>
          </p:cNvPr>
          <p:cNvSpPr txBox="1"/>
          <p:nvPr/>
        </p:nvSpPr>
        <p:spPr>
          <a:xfrm>
            <a:off x="5772150" y="2405860"/>
            <a:ext cx="1114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4.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46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CF08B2-8D9A-4CE5-8347-D29199317818}"/>
              </a:ext>
            </a:extLst>
          </p:cNvPr>
          <p:cNvSpPr txBox="1"/>
          <p:nvPr/>
        </p:nvSpPr>
        <p:spPr>
          <a:xfrm>
            <a:off x="1428323" y="482755"/>
            <a:ext cx="3177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시연 </a:t>
            </a:r>
            <a:r>
              <a:rPr lang="en-US" altLang="ko-KR" sz="3600" spc="-300" dirty="0">
                <a:solidFill>
                  <a:srgbClr val="515151"/>
                </a:solidFill>
              </a:rPr>
              <a:t>+ </a:t>
            </a:r>
            <a:r>
              <a:rPr lang="ko-KR" altLang="en-US" sz="3600" spc="-300" dirty="0">
                <a:solidFill>
                  <a:srgbClr val="515151"/>
                </a:solidFill>
              </a:rPr>
              <a:t>기술 소개</a:t>
            </a:r>
            <a:r>
              <a:rPr lang="en-US" altLang="ko-KR" sz="3600" spc="-300" dirty="0">
                <a:solidFill>
                  <a:srgbClr val="515151"/>
                </a:solidFill>
              </a:rPr>
              <a:t> </a:t>
            </a:r>
            <a:endParaRPr lang="ko-KR" altLang="en-US" sz="3600" spc="-300" dirty="0">
              <a:solidFill>
                <a:srgbClr val="51515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11447-419C-4781-8BD8-314B179137EF}"/>
              </a:ext>
            </a:extLst>
          </p:cNvPr>
          <p:cNvSpPr txBox="1"/>
          <p:nvPr/>
        </p:nvSpPr>
        <p:spPr>
          <a:xfrm>
            <a:off x="555114" y="539090"/>
            <a:ext cx="799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4" name="그림 63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886132" y="172833"/>
            <a:ext cx="10419734" cy="651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39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1973FA-5071-4C14-B13F-186C92EC4F27}"/>
              </a:ext>
            </a:extLst>
          </p:cNvPr>
          <p:cNvSpPr txBox="1"/>
          <p:nvPr/>
        </p:nvSpPr>
        <p:spPr>
          <a:xfrm>
            <a:off x="4977744" y="2659558"/>
            <a:ext cx="2236511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5.</a:t>
            </a: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291759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CF08B2-8D9A-4CE5-8347-D29199317818}"/>
              </a:ext>
            </a:extLst>
          </p:cNvPr>
          <p:cNvSpPr txBox="1"/>
          <p:nvPr/>
        </p:nvSpPr>
        <p:spPr>
          <a:xfrm>
            <a:off x="1428323" y="425605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기대효과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11447-419C-4781-8BD8-314B179137EF}"/>
              </a:ext>
            </a:extLst>
          </p:cNvPr>
          <p:cNvSpPr txBox="1"/>
          <p:nvPr/>
        </p:nvSpPr>
        <p:spPr>
          <a:xfrm>
            <a:off x="555114" y="539090"/>
            <a:ext cx="799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5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F79B551-A0C1-449F-9186-26D0F4C18FB4}"/>
              </a:ext>
            </a:extLst>
          </p:cNvPr>
          <p:cNvSpPr/>
          <p:nvPr/>
        </p:nvSpPr>
        <p:spPr>
          <a:xfrm>
            <a:off x="5728680" y="3504567"/>
            <a:ext cx="2738208" cy="2738208"/>
          </a:xfrm>
          <a:prstGeom prst="ellipse">
            <a:avLst/>
          </a:prstGeom>
          <a:solidFill>
            <a:schemeClr val="accent2">
              <a:lumMod val="9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4CE5AB9-A255-44B8-809B-E6B8D85D58C6}"/>
              </a:ext>
            </a:extLst>
          </p:cNvPr>
          <p:cNvSpPr/>
          <p:nvPr/>
        </p:nvSpPr>
        <p:spPr>
          <a:xfrm>
            <a:off x="3647238" y="3504567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계획적인 </a:t>
            </a:r>
            <a:endParaRPr lang="en-US" altLang="ko-KR" sz="2400" dirty="0"/>
          </a:p>
          <a:p>
            <a:pPr algn="ctr"/>
            <a:r>
              <a:rPr lang="ko-KR" altLang="en-US" sz="2400" dirty="0"/>
              <a:t>문화생활</a:t>
            </a:r>
            <a:endParaRPr lang="en-US" altLang="ko-KR" sz="24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B43318-DB4B-4373-A18D-BEF3FA76913E}"/>
              </a:ext>
            </a:extLst>
          </p:cNvPr>
          <p:cNvSpPr/>
          <p:nvPr/>
        </p:nvSpPr>
        <p:spPr>
          <a:xfrm>
            <a:off x="4723323" y="1654959"/>
            <a:ext cx="2738208" cy="273820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804FAD-60FE-404D-A7D1-AB62517583C4}"/>
              </a:ext>
            </a:extLst>
          </p:cNvPr>
          <p:cNvSpPr txBox="1"/>
          <p:nvPr/>
        </p:nvSpPr>
        <p:spPr>
          <a:xfrm>
            <a:off x="6475848" y="4458172"/>
            <a:ext cx="1448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효율적인 문화생활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142C5F-F8D7-489F-9CE6-A0BEF03F4DCD}"/>
              </a:ext>
            </a:extLst>
          </p:cNvPr>
          <p:cNvSpPr txBox="1"/>
          <p:nvPr/>
        </p:nvSpPr>
        <p:spPr>
          <a:xfrm>
            <a:off x="5398166" y="2824008"/>
            <a:ext cx="1388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친목 도모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99BA56-92CE-4688-8143-0C14AE096D14}"/>
              </a:ext>
            </a:extLst>
          </p:cNvPr>
          <p:cNvSpPr txBox="1"/>
          <p:nvPr/>
        </p:nvSpPr>
        <p:spPr>
          <a:xfrm>
            <a:off x="1237355" y="4579841"/>
            <a:ext cx="23004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이 웹페이지를 통해 일주일 간의 문화 일정을 확인할 수 있어</a:t>
            </a:r>
            <a:r>
              <a:rPr lang="en-US" altLang="ko-KR" sz="1600" spc="-150" dirty="0"/>
              <a:t>,  </a:t>
            </a:r>
            <a:r>
              <a:rPr lang="ko-KR" altLang="en-US" sz="1600" spc="-150" dirty="0"/>
              <a:t>보다 계획적으로 문화생활을 즐길 수 있다</a:t>
            </a:r>
            <a:r>
              <a:rPr lang="en-US" altLang="ko-KR" sz="1600" spc="-150" dirty="0"/>
              <a:t>.</a:t>
            </a: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E757B5-DFD4-45C1-B3CD-31CA09A0B0FA}"/>
              </a:ext>
            </a:extLst>
          </p:cNvPr>
          <p:cNvSpPr txBox="1"/>
          <p:nvPr/>
        </p:nvSpPr>
        <p:spPr>
          <a:xfrm>
            <a:off x="8557290" y="4564983"/>
            <a:ext cx="2300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이 웹페이지를 통해  최근 어떠한 컨텐츠가 인기가 있는지 확인할 수 있어 효율적으로  문화생활을 즐길 수 있다</a:t>
            </a:r>
            <a:r>
              <a:rPr lang="en-US" altLang="ko-KR" sz="1600" spc="-150" dirty="0"/>
              <a:t>.</a:t>
            </a:r>
            <a:endParaRPr lang="ko-KR" altLang="en-US" sz="1600" spc="-1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B551E2-1A2E-419F-AD36-10A9BCB59AFA}"/>
              </a:ext>
            </a:extLst>
          </p:cNvPr>
          <p:cNvSpPr txBox="1"/>
          <p:nvPr/>
        </p:nvSpPr>
        <p:spPr>
          <a:xfrm>
            <a:off x="7636063" y="2071681"/>
            <a:ext cx="23004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하나의 커뮤니티를 생성하여 청춘을 즐기고자 하는 사람들 간의 친목 도모를 꾀할 수 있다</a:t>
            </a:r>
            <a:r>
              <a:rPr lang="en-US" altLang="ko-KR" sz="1600" spc="-150" dirty="0"/>
              <a:t>.</a:t>
            </a: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100207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5081FD-DFF7-46E0-974F-6F1CB0DB7E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98D4EE-2237-404A-8416-6401571934BB}"/>
              </a:ext>
            </a:extLst>
          </p:cNvPr>
          <p:cNvSpPr txBox="1"/>
          <p:nvPr/>
        </p:nvSpPr>
        <p:spPr>
          <a:xfrm>
            <a:off x="4673174" y="3013501"/>
            <a:ext cx="28456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569133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7E8D00-271F-4ED2-BF11-AADDE983DF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882A0BA-724F-49F2-ABB8-A2D1913C942D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gradFill>
            <a:gsLst>
              <a:gs pos="0">
                <a:srgbClr val="FDAE76">
                  <a:alpha val="60000"/>
                </a:srgbClr>
              </a:gs>
              <a:gs pos="50000">
                <a:srgbClr val="C07BD4">
                  <a:alpha val="60000"/>
                </a:srgbClr>
              </a:gs>
              <a:gs pos="25000">
                <a:srgbClr val="FA9694">
                  <a:alpha val="60000"/>
                </a:srgbClr>
              </a:gs>
              <a:gs pos="75000">
                <a:srgbClr val="7481F5">
                  <a:alpha val="40000"/>
                </a:srgbClr>
              </a:gs>
              <a:gs pos="97000">
                <a:srgbClr val="8DA9FA">
                  <a:alpha val="4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178D8CF-90A6-4357-BCA6-335E67EA3FCB}"/>
              </a:ext>
            </a:extLst>
          </p:cNvPr>
          <p:cNvCxnSpPr/>
          <p:nvPr/>
        </p:nvCxnSpPr>
        <p:spPr>
          <a:xfrm>
            <a:off x="529389" y="1078451"/>
            <a:ext cx="55666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8FD6A31-E3B7-4D56-8E03-6EE1E16411B7}"/>
              </a:ext>
            </a:extLst>
          </p:cNvPr>
          <p:cNvSpPr txBox="1"/>
          <p:nvPr/>
        </p:nvSpPr>
        <p:spPr>
          <a:xfrm>
            <a:off x="529389" y="397423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목차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F23C0E-D0B1-4381-9382-A64952C42C96}"/>
              </a:ext>
            </a:extLst>
          </p:cNvPr>
          <p:cNvSpPr txBox="1"/>
          <p:nvPr/>
        </p:nvSpPr>
        <p:spPr>
          <a:xfrm>
            <a:off x="1438624" y="569312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 table of contents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75B2E4D-58B2-4A57-994A-59BBE2CE1444}"/>
              </a:ext>
            </a:extLst>
          </p:cNvPr>
          <p:cNvGrpSpPr/>
          <p:nvPr/>
        </p:nvGrpSpPr>
        <p:grpSpPr>
          <a:xfrm>
            <a:off x="1479488" y="1542907"/>
            <a:ext cx="3611239" cy="646331"/>
            <a:chOff x="1339788" y="1956429"/>
            <a:chExt cx="3611239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B10C4C4-5BFE-43A2-A7E6-2E7FCD25DB55}"/>
                </a:ext>
              </a:extLst>
            </p:cNvPr>
            <p:cNvSpPr txBox="1"/>
            <p:nvPr/>
          </p:nvSpPr>
          <p:spPr>
            <a:xfrm>
              <a:off x="1339788" y="195642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1</a:t>
              </a:r>
              <a:endParaRPr lang="ko-KR" altLang="en-US" sz="36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A22D280-4930-459F-9048-1C0C5F077574}"/>
                </a:ext>
              </a:extLst>
            </p:cNvPr>
            <p:cNvSpPr txBox="1"/>
            <p:nvPr/>
          </p:nvSpPr>
          <p:spPr>
            <a:xfrm>
              <a:off x="2166290" y="2048762"/>
              <a:ext cx="27847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프로젝트 설계 이유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25E2C8A-01ED-4B64-9BC3-1F0AB344F7E1}"/>
              </a:ext>
            </a:extLst>
          </p:cNvPr>
          <p:cNvGrpSpPr/>
          <p:nvPr/>
        </p:nvGrpSpPr>
        <p:grpSpPr>
          <a:xfrm>
            <a:off x="1479488" y="2440485"/>
            <a:ext cx="2926757" cy="646331"/>
            <a:chOff x="1339788" y="1956429"/>
            <a:chExt cx="2926757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766084-3C8D-4992-AD4A-C007B799FBE9}"/>
                </a:ext>
              </a:extLst>
            </p:cNvPr>
            <p:cNvSpPr txBox="1"/>
            <p:nvPr/>
          </p:nvSpPr>
          <p:spPr>
            <a:xfrm>
              <a:off x="1339788" y="195642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2</a:t>
              </a:r>
              <a:endParaRPr lang="ko-KR" altLang="en-US" sz="3600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6D9529-B328-4710-A514-CDE74C047AA0}"/>
                </a:ext>
              </a:extLst>
            </p:cNvPr>
            <p:cNvSpPr txBox="1"/>
            <p:nvPr/>
          </p:nvSpPr>
          <p:spPr>
            <a:xfrm>
              <a:off x="2166290" y="2048762"/>
              <a:ext cx="21002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프로젝트 소개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3D71FDC-6E24-4011-8B9C-BBA2006C1F27}"/>
              </a:ext>
            </a:extLst>
          </p:cNvPr>
          <p:cNvGrpSpPr/>
          <p:nvPr/>
        </p:nvGrpSpPr>
        <p:grpSpPr>
          <a:xfrm>
            <a:off x="1488185" y="3338063"/>
            <a:ext cx="2311204" cy="646331"/>
            <a:chOff x="1339788" y="1956429"/>
            <a:chExt cx="2311204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3011F7-A783-4B54-B94B-7F45C0302103}"/>
                </a:ext>
              </a:extLst>
            </p:cNvPr>
            <p:cNvSpPr txBox="1"/>
            <p:nvPr/>
          </p:nvSpPr>
          <p:spPr>
            <a:xfrm>
              <a:off x="1339788" y="195642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3</a:t>
              </a:r>
              <a:endParaRPr lang="ko-KR" altLang="en-US" sz="3600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35B9FC-26FF-414E-9D1B-7ED7D10097D0}"/>
                </a:ext>
              </a:extLst>
            </p:cNvPr>
            <p:cNvSpPr txBox="1"/>
            <p:nvPr/>
          </p:nvSpPr>
          <p:spPr>
            <a:xfrm>
              <a:off x="2166290" y="2048762"/>
              <a:ext cx="1484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개발 과정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DD7A2D6-C496-4E83-91BF-953E47D689B9}"/>
              </a:ext>
            </a:extLst>
          </p:cNvPr>
          <p:cNvGrpSpPr/>
          <p:nvPr/>
        </p:nvGrpSpPr>
        <p:grpSpPr>
          <a:xfrm>
            <a:off x="1488185" y="4235641"/>
            <a:ext cx="3218503" cy="646331"/>
            <a:chOff x="1339788" y="1956429"/>
            <a:chExt cx="3218503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793285-8821-4613-8797-45B99AE14F96}"/>
                </a:ext>
              </a:extLst>
            </p:cNvPr>
            <p:cNvSpPr txBox="1"/>
            <p:nvPr/>
          </p:nvSpPr>
          <p:spPr>
            <a:xfrm>
              <a:off x="1339788" y="195642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4</a:t>
              </a:r>
              <a:endParaRPr lang="ko-KR" altLang="en-US" sz="3600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F53056-92F7-4CF6-A9A3-DB8A9C9B980F}"/>
                </a:ext>
              </a:extLst>
            </p:cNvPr>
            <p:cNvSpPr txBox="1"/>
            <p:nvPr/>
          </p:nvSpPr>
          <p:spPr>
            <a:xfrm>
              <a:off x="2166290" y="2048762"/>
              <a:ext cx="23920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시연 </a:t>
              </a:r>
              <a:r>
                <a:rPr lang="en-US" altLang="ko-KR" sz="2400" dirty="0"/>
                <a:t>+ </a:t>
              </a:r>
              <a:r>
                <a:rPr lang="ko-KR" altLang="en-US" sz="2400" dirty="0"/>
                <a:t>기술 소개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C7BAD02-45D1-4B1F-ABF1-CD465DA2875D}"/>
              </a:ext>
            </a:extLst>
          </p:cNvPr>
          <p:cNvGrpSpPr/>
          <p:nvPr/>
        </p:nvGrpSpPr>
        <p:grpSpPr>
          <a:xfrm>
            <a:off x="1488185" y="5133219"/>
            <a:ext cx="2242274" cy="646331"/>
            <a:chOff x="1339788" y="1956429"/>
            <a:chExt cx="2242274" cy="6463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B58CA0A-D176-4E3F-8ECD-1C3E0762A76F}"/>
                </a:ext>
              </a:extLst>
            </p:cNvPr>
            <p:cNvSpPr txBox="1"/>
            <p:nvPr/>
          </p:nvSpPr>
          <p:spPr>
            <a:xfrm>
              <a:off x="1339788" y="195642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5</a:t>
              </a:r>
              <a:endParaRPr lang="ko-KR" altLang="en-US" sz="3600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2158C5-FABA-4363-BAA7-41F125E9AB15}"/>
                </a:ext>
              </a:extLst>
            </p:cNvPr>
            <p:cNvSpPr txBox="1"/>
            <p:nvPr/>
          </p:nvSpPr>
          <p:spPr>
            <a:xfrm>
              <a:off x="2166290" y="204876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기대효과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229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8B77E10-AC00-47F8-A950-42B2D83FCC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1E71081-DD68-4F9F-8F5F-B0B744828CED}"/>
              </a:ext>
            </a:extLst>
          </p:cNvPr>
          <p:cNvSpPr/>
          <p:nvPr/>
        </p:nvSpPr>
        <p:spPr>
          <a:xfrm>
            <a:off x="2502567" y="1913021"/>
            <a:ext cx="7186863" cy="3031958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DC958E0-A098-4BD7-82D7-1FD70A3BBCB0}"/>
              </a:ext>
            </a:extLst>
          </p:cNvPr>
          <p:cNvGrpSpPr/>
          <p:nvPr/>
        </p:nvGrpSpPr>
        <p:grpSpPr>
          <a:xfrm>
            <a:off x="3836409" y="2505670"/>
            <a:ext cx="4519186" cy="1668488"/>
            <a:chOff x="3836409" y="2505670"/>
            <a:chExt cx="4519186" cy="166848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292C893-1C39-4923-87FD-71F809073896}"/>
                </a:ext>
              </a:extLst>
            </p:cNvPr>
            <p:cNvSpPr txBox="1"/>
            <p:nvPr/>
          </p:nvSpPr>
          <p:spPr>
            <a:xfrm>
              <a:off x="5735964" y="2505670"/>
              <a:ext cx="72006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</a:rPr>
                <a:t>1.</a:t>
              </a:r>
              <a:endParaRPr lang="ko-KR" alt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1705F7B-8275-48D3-B6A5-280616428526}"/>
                </a:ext>
              </a:extLst>
            </p:cNvPr>
            <p:cNvSpPr txBox="1"/>
            <p:nvPr/>
          </p:nvSpPr>
          <p:spPr>
            <a:xfrm>
              <a:off x="3836409" y="3466272"/>
              <a:ext cx="451918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프로젝트 설계 이유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3021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BCE0F9-B62D-41D1-9C3D-6C37A195C601}"/>
              </a:ext>
            </a:extLst>
          </p:cNvPr>
          <p:cNvSpPr/>
          <p:nvPr/>
        </p:nvSpPr>
        <p:spPr>
          <a:xfrm>
            <a:off x="1278428" y="2194500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4D0ED8D-1C3F-4B76-B6FF-1869B8B059AE}"/>
              </a:ext>
            </a:extLst>
          </p:cNvPr>
          <p:cNvSpPr/>
          <p:nvPr/>
        </p:nvSpPr>
        <p:spPr>
          <a:xfrm>
            <a:off x="2688128" y="2194500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5203B9-2D11-4293-8C35-BA59CF0C7521}"/>
              </a:ext>
            </a:extLst>
          </p:cNvPr>
          <p:cNvSpPr txBox="1"/>
          <p:nvPr/>
        </p:nvSpPr>
        <p:spPr>
          <a:xfrm>
            <a:off x="1639436" y="2381377"/>
            <a:ext cx="425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1B8A6A-AE82-4D53-9AFD-142A1D9A371C}"/>
              </a:ext>
            </a:extLst>
          </p:cNvPr>
          <p:cNvSpPr txBox="1"/>
          <p:nvPr/>
        </p:nvSpPr>
        <p:spPr>
          <a:xfrm>
            <a:off x="2807836" y="2458074"/>
            <a:ext cx="82423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solidFill>
                  <a:schemeClr val="bg1"/>
                </a:solidFill>
                <a:latin typeface="+mj-ea"/>
                <a:ea typeface="+mj-ea"/>
              </a:rPr>
              <a:t>청춘들아 </a:t>
            </a:r>
            <a:r>
              <a:rPr lang="en-US" altLang="ko-KR" sz="2600" b="1" spc="-150" dirty="0">
                <a:solidFill>
                  <a:schemeClr val="bg1"/>
                </a:solidFill>
                <a:latin typeface="+mj-ea"/>
                <a:ea typeface="+mj-ea"/>
              </a:rPr>
              <a:t>!</a:t>
            </a:r>
            <a:r>
              <a:rPr lang="ko-KR" altLang="en-US" sz="2600" b="1" spc="-150" dirty="0">
                <a:solidFill>
                  <a:schemeClr val="bg1"/>
                </a:solidFill>
                <a:latin typeface="+mj-ea"/>
                <a:ea typeface="+mj-ea"/>
              </a:rPr>
              <a:t> 주말에 놀러 나가는데 어디 갈지 고민이 많지</a:t>
            </a:r>
            <a:r>
              <a:rPr lang="en-US" altLang="ko-KR" sz="2600" b="1" spc="-150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  <a:endParaRPr lang="ko-KR" altLang="en-US" sz="3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6421ED-1D8D-4C9D-A465-6A846EED548C}"/>
              </a:ext>
            </a:extLst>
          </p:cNvPr>
          <p:cNvSpPr/>
          <p:nvPr/>
        </p:nvSpPr>
        <p:spPr>
          <a:xfrm>
            <a:off x="1278428" y="4160177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4A9E8C-6D9B-47FB-A17E-7ECAED444675}"/>
              </a:ext>
            </a:extLst>
          </p:cNvPr>
          <p:cNvSpPr/>
          <p:nvPr/>
        </p:nvSpPr>
        <p:spPr>
          <a:xfrm>
            <a:off x="2688128" y="4160177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FEC2C1-CF09-4B75-98FF-E025373BB552}"/>
              </a:ext>
            </a:extLst>
          </p:cNvPr>
          <p:cNvSpPr txBox="1"/>
          <p:nvPr/>
        </p:nvSpPr>
        <p:spPr>
          <a:xfrm>
            <a:off x="1614002" y="4293892"/>
            <a:ext cx="497252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2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50559" y="4435955"/>
            <a:ext cx="7908881" cy="4389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300" b="1" spc="-150">
                <a:solidFill>
                  <a:schemeClr val="bg1"/>
                </a:solidFill>
                <a:latin typeface="+mj-ea"/>
                <a:ea typeface="+mj-ea"/>
              </a:rPr>
              <a:t>지금 유명 화가의 그림이 전시되고 있는데</a:t>
            </a:r>
            <a:r>
              <a:rPr lang="en-US" altLang="ko-KR" sz="2300" b="1" spc="-15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2300" b="1" spc="-150">
                <a:solidFill>
                  <a:schemeClr val="bg1"/>
                </a:solidFill>
                <a:latin typeface="+mj-ea"/>
                <a:ea typeface="+mj-ea"/>
              </a:rPr>
              <a:t> 하고 있는 지도 몰랐지</a:t>
            </a:r>
            <a:r>
              <a:rPr lang="en-US" altLang="ko-KR" sz="2300" b="1" spc="-150">
                <a:solidFill>
                  <a:schemeClr val="bg1"/>
                </a:solidFill>
                <a:latin typeface="+mj-ea"/>
                <a:ea typeface="+mj-ea"/>
              </a:rPr>
              <a:t>?</a:t>
            </a:r>
            <a:r>
              <a:rPr lang="ko-KR" altLang="en-US" sz="2300" b="1" spc="-15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ko-KR" altLang="en-US" sz="2300" b="1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3552A8-B521-423D-A729-47859F5ED170}"/>
              </a:ext>
            </a:extLst>
          </p:cNvPr>
          <p:cNvSpPr txBox="1"/>
          <p:nvPr/>
        </p:nvSpPr>
        <p:spPr>
          <a:xfrm>
            <a:off x="1428323" y="482755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프로젝트 설계 이유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4EE5AE-737C-467F-9A73-491EBF470614}"/>
              </a:ext>
            </a:extLst>
          </p:cNvPr>
          <p:cNvSpPr txBox="1"/>
          <p:nvPr/>
        </p:nvSpPr>
        <p:spPr>
          <a:xfrm>
            <a:off x="555114" y="539090"/>
            <a:ext cx="8306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00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A31F04F-D207-450A-A6C5-064D5ECD850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78855B7-A25B-4408-8EDC-BB6B7B066A96}"/>
              </a:ext>
            </a:extLst>
          </p:cNvPr>
          <p:cNvSpPr/>
          <p:nvPr/>
        </p:nvSpPr>
        <p:spPr>
          <a:xfrm>
            <a:off x="2502567" y="1913021"/>
            <a:ext cx="7186863" cy="3031958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C6BCB5A-D918-4E0E-B5D8-E13DF4F5FA02}"/>
              </a:ext>
            </a:extLst>
          </p:cNvPr>
          <p:cNvGrpSpPr/>
          <p:nvPr/>
        </p:nvGrpSpPr>
        <p:grpSpPr>
          <a:xfrm>
            <a:off x="4407076" y="2505670"/>
            <a:ext cx="3377849" cy="1668488"/>
            <a:chOff x="4407076" y="2505670"/>
            <a:chExt cx="3377849" cy="166848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A92C76-5CB1-4BA7-AE04-B73B3B2D5164}"/>
                </a:ext>
              </a:extLst>
            </p:cNvPr>
            <p:cNvSpPr txBox="1"/>
            <p:nvPr/>
          </p:nvSpPr>
          <p:spPr>
            <a:xfrm>
              <a:off x="5735964" y="2505670"/>
              <a:ext cx="72006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</a:rPr>
                <a:t>2.</a:t>
              </a:r>
              <a:endParaRPr lang="ko-KR" alt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1F9C4A-A623-4F81-B001-F61C2B0E7FB0}"/>
                </a:ext>
              </a:extLst>
            </p:cNvPr>
            <p:cNvSpPr txBox="1"/>
            <p:nvPr/>
          </p:nvSpPr>
          <p:spPr>
            <a:xfrm>
              <a:off x="4407076" y="3466272"/>
              <a:ext cx="33778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프로젝트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486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CF08B2-8D9A-4CE5-8347-D29199317818}"/>
              </a:ext>
            </a:extLst>
          </p:cNvPr>
          <p:cNvSpPr txBox="1"/>
          <p:nvPr/>
        </p:nvSpPr>
        <p:spPr>
          <a:xfrm>
            <a:off x="1428323" y="482755"/>
            <a:ext cx="2789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프로젝트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11447-419C-4781-8BD8-314B179137EF}"/>
              </a:ext>
            </a:extLst>
          </p:cNvPr>
          <p:cNvSpPr txBox="1"/>
          <p:nvPr/>
        </p:nvSpPr>
        <p:spPr>
          <a:xfrm>
            <a:off x="555114" y="539090"/>
            <a:ext cx="799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D99FC40-E68D-48AB-AA66-2A69C887CD07}"/>
              </a:ext>
            </a:extLst>
          </p:cNvPr>
          <p:cNvSpPr txBox="1"/>
          <p:nvPr/>
        </p:nvSpPr>
        <p:spPr>
          <a:xfrm flipH="1">
            <a:off x="897428" y="16045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001</a:t>
            </a:r>
            <a:endParaRPr lang="ko-KR" altLang="en-US" sz="2000" b="1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255A3B2F-381B-436C-8EB5-CEA7F6DAFE40}"/>
              </a:ext>
            </a:extLst>
          </p:cNvPr>
          <p:cNvSpPr txBox="1"/>
          <p:nvPr/>
        </p:nvSpPr>
        <p:spPr>
          <a:xfrm flipH="1">
            <a:off x="4867101" y="16045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002</a:t>
            </a:r>
            <a:endParaRPr lang="ko-KR" altLang="en-US" sz="2000" b="1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4115C46-F092-4F6C-91C0-30C742571A5A}"/>
              </a:ext>
            </a:extLst>
          </p:cNvPr>
          <p:cNvSpPr txBox="1"/>
          <p:nvPr/>
        </p:nvSpPr>
        <p:spPr>
          <a:xfrm flipH="1">
            <a:off x="8806731" y="16045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003</a:t>
            </a:r>
            <a:endParaRPr lang="ko-KR" altLang="en-US" sz="2000" b="1" dirty="0"/>
          </a:p>
        </p:txBody>
      </p:sp>
      <p:sp>
        <p:nvSpPr>
          <p:cNvPr id="253" name="직사각형 252"/>
          <p:cNvSpPr/>
          <p:nvPr/>
        </p:nvSpPr>
        <p:spPr>
          <a:xfrm>
            <a:off x="813522" y="2018021"/>
            <a:ext cx="2519028" cy="33587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/>
              <a:t>이번 주에 진행되는</a:t>
            </a:r>
            <a:endParaRPr lang="ko-KR" altLang="en-US"/>
          </a:p>
          <a:p>
            <a:pPr lvl="0" algn="ctr">
              <a:defRPr/>
            </a:pPr>
            <a:r>
              <a:rPr lang="ko-KR" altLang="en-US"/>
              <a:t>문화생활만 알려드림</a:t>
            </a:r>
            <a:endParaRPr lang="ko-KR" altLang="en-US"/>
          </a:p>
        </p:txBody>
      </p:sp>
      <p:sp>
        <p:nvSpPr>
          <p:cNvPr id="255" name="직사각형 254">
            <a:extLst>
              <a:ext uri="{FF2B5EF4-FFF2-40B4-BE49-F238E27FC236}">
                <a16:creationId xmlns:a16="http://schemas.microsoft.com/office/drawing/2014/main" id="{EC03D8CF-9285-491A-946A-24D5A63389C4}"/>
              </a:ext>
            </a:extLst>
          </p:cNvPr>
          <p:cNvSpPr/>
          <p:nvPr/>
        </p:nvSpPr>
        <p:spPr>
          <a:xfrm>
            <a:off x="4836486" y="2018021"/>
            <a:ext cx="2519028" cy="33587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스포츠</a:t>
            </a:r>
            <a:endParaRPr lang="en-US" altLang="ko-KR" dirty="0"/>
          </a:p>
          <a:p>
            <a:pPr algn="ctr"/>
            <a:r>
              <a:rPr lang="ko-KR" altLang="en-US" dirty="0"/>
              <a:t>전시회</a:t>
            </a:r>
            <a:endParaRPr lang="en-US" altLang="ko-KR" dirty="0"/>
          </a:p>
          <a:p>
            <a:pPr algn="ctr"/>
            <a:r>
              <a:rPr lang="ko-KR" altLang="en-US" dirty="0"/>
              <a:t>클래식</a:t>
            </a:r>
            <a:endParaRPr lang="en-US" altLang="ko-KR" dirty="0"/>
          </a:p>
          <a:p>
            <a:pPr algn="ctr"/>
            <a:r>
              <a:rPr lang="ko-KR" altLang="en-US" dirty="0"/>
              <a:t>장르별 선택 기능</a:t>
            </a:r>
            <a:endParaRPr lang="en-US" altLang="ko-KR" dirty="0"/>
          </a:p>
        </p:txBody>
      </p:sp>
      <p:sp>
        <p:nvSpPr>
          <p:cNvPr id="256" name="직사각형 255">
            <a:extLst>
              <a:ext uri="{FF2B5EF4-FFF2-40B4-BE49-F238E27FC236}">
                <a16:creationId xmlns:a16="http://schemas.microsoft.com/office/drawing/2014/main" id="{2228559A-A73F-4FB5-8EFB-73C6815FD7A9}"/>
              </a:ext>
            </a:extLst>
          </p:cNvPr>
          <p:cNvSpPr/>
          <p:nvPr/>
        </p:nvSpPr>
        <p:spPr>
          <a:xfrm>
            <a:off x="8806731" y="2018021"/>
            <a:ext cx="2519028" cy="33587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간편한 글 작성 기능</a:t>
            </a:r>
            <a:endParaRPr lang="en-US" altLang="ko-KR" dirty="0"/>
          </a:p>
          <a:p>
            <a:pPr algn="ctr"/>
            <a:r>
              <a:rPr lang="ko-KR" altLang="en-US" dirty="0"/>
              <a:t>유저 간 정보 공유</a:t>
            </a:r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8F4A2D3-B705-450B-85E7-CCB6E09F7136}"/>
              </a:ext>
            </a:extLst>
          </p:cNvPr>
          <p:cNvSpPr/>
          <p:nvPr/>
        </p:nvSpPr>
        <p:spPr>
          <a:xfrm>
            <a:off x="897428" y="5649098"/>
            <a:ext cx="10187992" cy="6698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835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ED3A749-011D-44E4-B820-4EC9DCB989F9}"/>
              </a:ext>
            </a:extLst>
          </p:cNvPr>
          <p:cNvSpPr/>
          <p:nvPr/>
        </p:nvSpPr>
        <p:spPr>
          <a:xfrm>
            <a:off x="4740170" y="1576432"/>
            <a:ext cx="2711659" cy="2711659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519219-5072-4D1E-B259-B7E71A00C0A6}"/>
              </a:ext>
            </a:extLst>
          </p:cNvPr>
          <p:cNvSpPr txBox="1"/>
          <p:nvPr/>
        </p:nvSpPr>
        <p:spPr>
          <a:xfrm>
            <a:off x="5740773" y="2008931"/>
            <a:ext cx="7104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3.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EE85E9-5F80-4EBD-A1E0-8814BB1B0A67}"/>
              </a:ext>
            </a:extLst>
          </p:cNvPr>
          <p:cNvSpPr txBox="1"/>
          <p:nvPr/>
        </p:nvSpPr>
        <p:spPr>
          <a:xfrm>
            <a:off x="4920036" y="3309167"/>
            <a:ext cx="2351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ea typeface="+mj-ea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62124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779368" y="4263154"/>
            <a:ext cx="1946422" cy="2081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4707" y="553093"/>
            <a:ext cx="174098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 spc="-300">
                <a:solidFill>
                  <a:srgbClr val="515151"/>
                </a:solidFill>
              </a:rPr>
              <a:t>Tech Stack</a:t>
            </a:r>
            <a:endParaRPr lang="ko-KR" altLang="en-US" sz="3600" spc="-300">
              <a:solidFill>
                <a:srgbClr val="515151"/>
              </a:solidFill>
            </a:endParaRPr>
          </a:p>
        </p:txBody>
      </p:sp>
      <p:pic>
        <p:nvPicPr>
          <p:cNvPr id="1026" name="Picture 2" descr="Java Spring Boot: Tudo Para Você Começar - Programadores Brasil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526462" y="4603653"/>
            <a:ext cx="2266105" cy="1258947"/>
          </a:xfrm>
          <a:prstGeom prst="rect">
            <a:avLst/>
          </a:prstGeom>
          <a:noFill/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280594" y="2975905"/>
            <a:ext cx="1543049" cy="1409699"/>
          </a:xfrm>
          <a:prstGeom prst="rect">
            <a:avLst/>
          </a:prstGeom>
        </p:spPr>
      </p:pic>
      <p:sp>
        <p:nvSpPr>
          <p:cNvPr id="6" name="AutoShape 4" descr="Overview of React.js"/>
          <p:cNvSpPr>
            <a:spLocks noChangeAspect="1" noChangeArrowheads="1"/>
          </p:cNvSpPr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ore-KR" altLang="en-US"/>
          </a:p>
        </p:txBody>
      </p:sp>
      <p:pic>
        <p:nvPicPr>
          <p:cNvPr id="1030" name="Picture 6" descr="React - React란 (SPA, Data Binding, Virtual DOM)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165697" y="3845769"/>
            <a:ext cx="3245413" cy="1775258"/>
          </a:xfrm>
          <a:prstGeom prst="rect">
            <a:avLst/>
          </a:prstGeom>
          <a:noFill/>
        </p:spPr>
      </p:pic>
      <p:pic>
        <p:nvPicPr>
          <p:cNvPr id="1032" name="Picture 8" descr="Three Ways to Configure TailwindCSS with Vanilla HTML &amp; JS | by James  McArthur | Dev Genius"/>
          <p:cNvPicPr>
            <a:picLocks noChangeAspect="1" noChangeArrowheads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8655351" y="2891531"/>
            <a:ext cx="2266104" cy="738946"/>
          </a:xfrm>
          <a:prstGeom prst="rect">
            <a:avLst/>
          </a:prstGeom>
          <a:noFill/>
        </p:spPr>
      </p:pic>
      <p:pic>
        <p:nvPicPr>
          <p:cNvPr id="1034" name="Picture 10" descr="Amazon RDS for MySQL – Amazon Web Services(AWS)"/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1752339" y="3211221"/>
            <a:ext cx="1814350" cy="939069"/>
          </a:xfrm>
          <a:prstGeom prst="rect">
            <a:avLst/>
          </a:prstGeom>
          <a:noFill/>
        </p:spPr>
      </p:pic>
      <p:pic>
        <p:nvPicPr>
          <p:cNvPr id="1036" name="Picture 12" descr="python에서 timezone을 반영한 현재 시간 가져오기"/>
          <p:cNvPicPr>
            <a:picLocks noChangeAspect="1" noChangeArrowheads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670867" y="1404188"/>
            <a:ext cx="2053589" cy="869299"/>
          </a:xfrm>
          <a:prstGeom prst="rect">
            <a:avLst/>
          </a:prstGeom>
          <a:noFill/>
        </p:spPr>
      </p:pic>
      <p:pic>
        <p:nvPicPr>
          <p:cNvPr id="1038" name="Picture 14" descr="Python으로 Crawling 준비하기(Beautifulsoup4, Selenium 설치 &amp; Chromedriver 설정)"/>
          <p:cNvPicPr>
            <a:picLocks noChangeAspect="1" noChangeArrowheads="1"/>
          </p:cNvPicPr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2598818" y="1328318"/>
            <a:ext cx="2411030" cy="1036743"/>
          </a:xfrm>
          <a:prstGeom prst="rect">
            <a:avLst/>
          </a:prstGeom>
          <a:noFill/>
        </p:spPr>
      </p:pic>
      <p:sp>
        <p:nvSpPr>
          <p:cNvPr id="7" name="직사각형 6"/>
          <p:cNvSpPr/>
          <p:nvPr/>
        </p:nvSpPr>
        <p:spPr>
          <a:xfrm>
            <a:off x="7908543" y="2360793"/>
            <a:ext cx="3759722" cy="347552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8" name="직사각형 7"/>
          <p:cNvSpPr/>
          <p:nvPr/>
        </p:nvSpPr>
        <p:spPr>
          <a:xfrm>
            <a:off x="827640" y="3032101"/>
            <a:ext cx="3671668" cy="305385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233546" y="4478372"/>
            <a:ext cx="7645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621710" y="2569825"/>
            <a:ext cx="6974843" cy="382464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8965518" y="2109350"/>
            <a:ext cx="1647759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800" b="1">
                <a:solidFill>
                  <a:schemeClr val="bg1"/>
                </a:solidFill>
              </a:rPr>
              <a:t>Front-end</a:t>
            </a:r>
            <a:endParaRPr lang="ko-KR" altLang="en-US" sz="2800" b="1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57243" y="2360793"/>
            <a:ext cx="1552605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800" b="1">
                <a:solidFill>
                  <a:schemeClr val="bg1"/>
                </a:solidFill>
              </a:rPr>
              <a:t>Back-end</a:t>
            </a:r>
            <a:endParaRPr lang="ko-KR" altLang="en-US" sz="2000" b="1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1053" y="3208059"/>
            <a:ext cx="726609" cy="40011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000" b="1">
                <a:solidFill>
                  <a:schemeClr val="bg1"/>
                </a:solidFill>
              </a:rPr>
              <a:t>Local</a:t>
            </a:r>
            <a:endParaRPr lang="ko-KR" altLang="en-US" sz="1600" b="1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43600" y="2432515"/>
            <a:ext cx="1289006" cy="40011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000" b="1">
                <a:solidFill>
                  <a:schemeClr val="bg1"/>
                </a:solidFill>
              </a:rPr>
              <a:t>API Server</a:t>
            </a:r>
            <a:endParaRPr lang="ko-KR" altLang="en-US" sz="1600" b="1">
              <a:solidFill>
                <a:schemeClr val="bg1"/>
              </a:solidFill>
            </a:endParaRPr>
          </a:p>
        </p:txBody>
      </p:sp>
      <p:cxnSp>
        <p:nvCxnSpPr>
          <p:cNvPr id="31" name="직선 화살표 연결선 30"/>
          <p:cNvCxnSpPr/>
          <p:nvPr/>
        </p:nvCxnSpPr>
        <p:spPr>
          <a:xfrm>
            <a:off x="2495696" y="2273487"/>
            <a:ext cx="0" cy="934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7219194" y="3429000"/>
            <a:ext cx="108165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flipH="1">
            <a:off x="7178864" y="3554146"/>
            <a:ext cx="109385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164167" y="3020561"/>
            <a:ext cx="115159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000"/>
              <a:t>response</a:t>
            </a:r>
            <a:endParaRPr lang="ko-KR" altLang="en-US" sz="1600"/>
          </a:p>
        </p:txBody>
      </p:sp>
      <p:sp>
        <p:nvSpPr>
          <p:cNvPr id="43" name="TextBox 42"/>
          <p:cNvSpPr txBox="1"/>
          <p:nvPr/>
        </p:nvSpPr>
        <p:spPr>
          <a:xfrm>
            <a:off x="7220688" y="3544744"/>
            <a:ext cx="98148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2000"/>
              <a:t>request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42861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CF08B2-8D9A-4CE5-8347-D29199317818}"/>
              </a:ext>
            </a:extLst>
          </p:cNvPr>
          <p:cNvSpPr txBox="1"/>
          <p:nvPr/>
        </p:nvSpPr>
        <p:spPr>
          <a:xfrm>
            <a:off x="1428323" y="463705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개발 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11447-419C-4781-8BD8-314B179137EF}"/>
              </a:ext>
            </a:extLst>
          </p:cNvPr>
          <p:cNvSpPr txBox="1"/>
          <p:nvPr/>
        </p:nvSpPr>
        <p:spPr>
          <a:xfrm>
            <a:off x="555114" y="539090"/>
            <a:ext cx="799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57A83D94-1440-4066-87F6-6DD113CD9B7B}"/>
              </a:ext>
            </a:extLst>
          </p:cNvPr>
          <p:cNvSpPr/>
          <p:nvPr/>
        </p:nvSpPr>
        <p:spPr>
          <a:xfrm>
            <a:off x="1086539" y="1612375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21559AD0-1F46-496E-9234-656A37F90837}"/>
              </a:ext>
            </a:extLst>
          </p:cNvPr>
          <p:cNvSpPr/>
          <p:nvPr/>
        </p:nvSpPr>
        <p:spPr>
          <a:xfrm>
            <a:off x="6217339" y="161237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FDBF6EA5-B849-49D8-AACC-243C5E9E78E6}"/>
              </a:ext>
            </a:extLst>
          </p:cNvPr>
          <p:cNvSpPr/>
          <p:nvPr/>
        </p:nvSpPr>
        <p:spPr>
          <a:xfrm>
            <a:off x="1086539" y="4044640"/>
            <a:ext cx="4902200" cy="2235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E13FB767-1364-454D-B181-0872EE553853}"/>
              </a:ext>
            </a:extLst>
          </p:cNvPr>
          <p:cNvSpPr/>
          <p:nvPr/>
        </p:nvSpPr>
        <p:spPr>
          <a:xfrm>
            <a:off x="6217339" y="4044639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8" name="직사각형 237">
            <a:extLst>
              <a:ext uri="{FF2B5EF4-FFF2-40B4-BE49-F238E27FC236}">
                <a16:creationId xmlns:a16="http://schemas.microsoft.com/office/drawing/2014/main" id="{11533D32-FBF0-44FE-99E1-3D63573DEE7B}"/>
              </a:ext>
            </a:extLst>
          </p:cNvPr>
          <p:cNvSpPr/>
          <p:nvPr/>
        </p:nvSpPr>
        <p:spPr>
          <a:xfrm>
            <a:off x="5379139" y="3254752"/>
            <a:ext cx="482600" cy="482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02F6C5ED-0D34-404D-AADB-2922EFF8453C}"/>
              </a:ext>
            </a:extLst>
          </p:cNvPr>
          <p:cNvSpPr txBox="1"/>
          <p:nvPr/>
        </p:nvSpPr>
        <p:spPr>
          <a:xfrm>
            <a:off x="5376656" y="3265219"/>
            <a:ext cx="485262" cy="46166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chemeClr val="bg1"/>
                </a:solidFill>
              </a:rPr>
              <a:t>Yo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4D6215A3-0025-42B2-9697-CA563BA1DC27}"/>
              </a:ext>
            </a:extLst>
          </p:cNvPr>
          <p:cNvSpPr/>
          <p:nvPr/>
        </p:nvSpPr>
        <p:spPr>
          <a:xfrm>
            <a:off x="6336295" y="3254752"/>
            <a:ext cx="482600" cy="482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u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42" name="직사각형 241">
            <a:extLst>
              <a:ext uri="{FF2B5EF4-FFF2-40B4-BE49-F238E27FC236}">
                <a16:creationId xmlns:a16="http://schemas.microsoft.com/office/drawing/2014/main" id="{3EA23BAD-3230-473D-9646-FFBABE81DF48}"/>
              </a:ext>
            </a:extLst>
          </p:cNvPr>
          <p:cNvSpPr/>
          <p:nvPr/>
        </p:nvSpPr>
        <p:spPr>
          <a:xfrm>
            <a:off x="5377987" y="4154335"/>
            <a:ext cx="482600" cy="482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034BB5A2-24FE-4ADD-9C72-7F1A74DDFDF3}"/>
              </a:ext>
            </a:extLst>
          </p:cNvPr>
          <p:cNvSpPr txBox="1"/>
          <p:nvPr/>
        </p:nvSpPr>
        <p:spPr>
          <a:xfrm>
            <a:off x="5469514" y="4164802"/>
            <a:ext cx="292068" cy="46166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</a:rPr>
              <a:t>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44" name="직사각형 243">
            <a:extLst>
              <a:ext uri="{FF2B5EF4-FFF2-40B4-BE49-F238E27FC236}">
                <a16:creationId xmlns:a16="http://schemas.microsoft.com/office/drawing/2014/main" id="{282BE561-3D87-45C1-A313-9CD89E2BC815}"/>
              </a:ext>
            </a:extLst>
          </p:cNvPr>
          <p:cNvSpPr/>
          <p:nvPr/>
        </p:nvSpPr>
        <p:spPr>
          <a:xfrm>
            <a:off x="6335143" y="4154334"/>
            <a:ext cx="482600" cy="482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56CF7860-E321-48F7-A7E3-119281327509}"/>
              </a:ext>
            </a:extLst>
          </p:cNvPr>
          <p:cNvSpPr txBox="1"/>
          <p:nvPr/>
        </p:nvSpPr>
        <p:spPr>
          <a:xfrm>
            <a:off x="6417235" y="4164801"/>
            <a:ext cx="349776" cy="46166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h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1A04FBC1-40D2-423D-B2FF-DA09298BDE6F}"/>
              </a:ext>
            </a:extLst>
          </p:cNvPr>
          <p:cNvSpPr txBox="1"/>
          <p:nvPr/>
        </p:nvSpPr>
        <p:spPr>
          <a:xfrm>
            <a:off x="2026743" y="2133132"/>
            <a:ext cx="2672527" cy="875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장르별 인기 순위 데이터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크롤링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크롬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샐래늄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사용 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48C71F-6DD6-FAAA-2855-63D9EBEA2CD5}"/>
              </a:ext>
            </a:extLst>
          </p:cNvPr>
          <p:cNvSpPr txBox="1"/>
          <p:nvPr/>
        </p:nvSpPr>
        <p:spPr>
          <a:xfrm>
            <a:off x="7215288" y="2280785"/>
            <a:ext cx="2274982" cy="4599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프론트앤드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디자인 및 개발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5BD8A-7BB0-A394-CC2F-235583BFBA5D}"/>
              </a:ext>
            </a:extLst>
          </p:cNvPr>
          <p:cNvSpPr txBox="1"/>
          <p:nvPr/>
        </p:nvSpPr>
        <p:spPr>
          <a:xfrm>
            <a:off x="1703321" y="4807909"/>
            <a:ext cx="2717411" cy="875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백앤드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회원가입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,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로그인 기능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,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크롤링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데이터를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REST API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개발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00C97-D073-36CA-0260-D8E3374717FB}"/>
              </a:ext>
            </a:extLst>
          </p:cNvPr>
          <p:cNvSpPr txBox="1"/>
          <p:nvPr/>
        </p:nvSpPr>
        <p:spPr>
          <a:xfrm>
            <a:off x="7612832" y="4724520"/>
            <a:ext cx="1877438" cy="12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AWS EC2  + RDS</a:t>
            </a:r>
          </a:p>
          <a:p>
            <a:pPr algn="r">
              <a:lnSpc>
                <a:spcPct val="150000"/>
              </a:lnSpc>
            </a:pP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API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서버 배포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프론트와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백앤드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연동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7286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Very Per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173c9"/>
      </a:accent1>
      <a:accent2>
        <a:srgbClr val="70558e"/>
      </a:accent2>
      <a:accent3>
        <a:srgbClr val="df94c2"/>
      </a:accent3>
      <a:accent4>
        <a:srgbClr val="8398d1"/>
      </a:accent4>
      <a:accent5>
        <a:srgbClr val="ffbdc1"/>
      </a:accent5>
      <a:accent6>
        <a:srgbClr val="141060"/>
      </a:accent6>
      <a:hlink>
        <a:srgbClr val="262626"/>
      </a:hlink>
      <a:folHlink>
        <a:srgbClr val="262626"/>
      </a:folHlink>
    </a:clrScheme>
    <a:fontScheme name="Pretendard ExtraBold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296</ep:Words>
  <ep:PresentationFormat>와이드스크린</ep:PresentationFormat>
  <ep:Paragraphs>106</ep:Paragraphs>
  <ep:Slides>16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2021-12-10T03:55:27.000</dcterms:created>
  <dc:creator>Yu Saebyeol</dc:creator>
  <cp:lastModifiedBy>3leei</cp:lastModifiedBy>
  <dcterms:modified xsi:type="dcterms:W3CDTF">2022-12-29T02:11:35.542</dcterms:modified>
  <cp:revision>61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